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3" r:id="rId7"/>
    <p:sldId id="262" r:id="rId8"/>
    <p:sldId id="261" r:id="rId9"/>
    <p:sldId id="260" r:id="rId10"/>
    <p:sldId id="270" r:id="rId11"/>
    <p:sldId id="269" r:id="rId12"/>
    <p:sldId id="268" r:id="rId13"/>
    <p:sldId id="265" r:id="rId14"/>
    <p:sldId id="271" r:id="rId15"/>
  </p:sldIdLst>
  <p:sldSz cx="9144000" cy="5143500" type="screen16x9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924" y="-5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FBA3-BA0D-4D97-B2C0-97FE0FDC5A47}" type="datetimeFigureOut">
              <a:rPr lang="hu-HU" smtClean="0"/>
              <a:t>2018.11.27.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B3B2E-42A0-430F-BA2F-1D14CE234E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5598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FBA3-BA0D-4D97-B2C0-97FE0FDC5A47}" type="datetimeFigureOut">
              <a:rPr lang="hu-HU" smtClean="0"/>
              <a:t>2018.11.27.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B3B2E-42A0-430F-BA2F-1D14CE234E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2407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FBA3-BA0D-4D97-B2C0-97FE0FDC5A47}" type="datetimeFigureOut">
              <a:rPr lang="hu-HU" smtClean="0"/>
              <a:t>2018.11.27.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B3B2E-42A0-430F-BA2F-1D14CE234E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8980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FBA3-BA0D-4D97-B2C0-97FE0FDC5A47}" type="datetimeFigureOut">
              <a:rPr lang="hu-HU" smtClean="0"/>
              <a:t>2018.11.27.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B3B2E-42A0-430F-BA2F-1D14CE234E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7024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FBA3-BA0D-4D97-B2C0-97FE0FDC5A47}" type="datetimeFigureOut">
              <a:rPr lang="hu-HU" smtClean="0"/>
              <a:t>2018.11.27.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B3B2E-42A0-430F-BA2F-1D14CE234E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9624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FBA3-BA0D-4D97-B2C0-97FE0FDC5A47}" type="datetimeFigureOut">
              <a:rPr lang="hu-HU" smtClean="0"/>
              <a:t>2018.11.27.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B3B2E-42A0-430F-BA2F-1D14CE234E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272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FBA3-BA0D-4D97-B2C0-97FE0FDC5A47}" type="datetimeFigureOut">
              <a:rPr lang="hu-HU" smtClean="0"/>
              <a:t>2018.11.27.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B3B2E-42A0-430F-BA2F-1D14CE234E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410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FBA3-BA0D-4D97-B2C0-97FE0FDC5A47}" type="datetimeFigureOut">
              <a:rPr lang="hu-HU" smtClean="0"/>
              <a:t>2018.11.27.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B3B2E-42A0-430F-BA2F-1D14CE234E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1303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FBA3-BA0D-4D97-B2C0-97FE0FDC5A47}" type="datetimeFigureOut">
              <a:rPr lang="hu-HU" smtClean="0"/>
              <a:t>2018.11.27.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B3B2E-42A0-430F-BA2F-1D14CE234E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4295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FBA3-BA0D-4D97-B2C0-97FE0FDC5A47}" type="datetimeFigureOut">
              <a:rPr lang="hu-HU" smtClean="0"/>
              <a:t>2018.11.27.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B3B2E-42A0-430F-BA2F-1D14CE234E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1787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FBA3-BA0D-4D97-B2C0-97FE0FDC5A47}" type="datetimeFigureOut">
              <a:rPr lang="hu-HU" smtClean="0"/>
              <a:t>2018.11.27.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B3B2E-42A0-430F-BA2F-1D14CE234E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5146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5FBA3-BA0D-4D97-B2C0-97FE0FDC5A47}" type="datetimeFigureOut">
              <a:rPr lang="hu-HU" smtClean="0"/>
              <a:t>2018.11.27.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B3B2E-42A0-430F-BA2F-1D14CE234E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984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9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790256" y="1779662"/>
            <a:ext cx="3886200" cy="936104"/>
          </a:xfrm>
        </p:spPr>
        <p:txBody>
          <a:bodyPr>
            <a:noAutofit/>
          </a:bodyPr>
          <a:lstStyle/>
          <a:p>
            <a:pPr algn="l"/>
            <a:r>
              <a:rPr lang="hu-H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3DLab</a:t>
            </a:r>
            <a:br>
              <a:rPr lang="hu-H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Eszközprofil</a:t>
            </a:r>
            <a:endParaRPr lang="hu-H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827984" y="2914650"/>
            <a:ext cx="3200400" cy="593204"/>
          </a:xfrm>
        </p:spPr>
        <p:txBody>
          <a:bodyPr>
            <a:normAutofit/>
          </a:bodyPr>
          <a:lstStyle/>
          <a:p>
            <a:pPr algn="l"/>
            <a:r>
              <a:rPr lang="en-US" altLang="ko-K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YXLON FF35 CT</a:t>
            </a:r>
            <a:endParaRPr lang="ko-KR" alt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4572000" y="1768355"/>
            <a:ext cx="0" cy="160679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4646067"/>
            <a:ext cx="912085" cy="37395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45201"/>
            <a:ext cx="3148760" cy="165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0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>
            <a:normAutofit/>
          </a:bodyPr>
          <a:lstStyle/>
          <a:p>
            <a:r>
              <a:rPr lang="hu-HU" sz="3200" dirty="0">
                <a:latin typeface="GE Inspira Pitch"/>
              </a:rPr>
              <a:t>YXLON FF35, jellemzők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02" y="244822"/>
            <a:ext cx="1003293" cy="526728"/>
          </a:xfr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372118"/>
            <a:ext cx="622966" cy="255416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23528" y="1059582"/>
            <a:ext cx="698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>
                <a:latin typeface="GE Inspira Pitch"/>
              </a:rPr>
              <a:t>Duál</a:t>
            </a:r>
            <a:r>
              <a:rPr lang="hu-HU" dirty="0">
                <a:latin typeface="GE Inspira Pitch"/>
              </a:rPr>
              <a:t> röntgencső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GE Inspira Pitch"/>
              </a:rPr>
              <a:t>TXI (</a:t>
            </a:r>
            <a:r>
              <a:rPr lang="hu-HU" dirty="0" err="1">
                <a:latin typeface="GE Inspira Pitch"/>
              </a:rPr>
              <a:t>True</a:t>
            </a:r>
            <a:r>
              <a:rPr lang="hu-HU" dirty="0">
                <a:latin typeface="GE Inspira Pitch"/>
              </a:rPr>
              <a:t> </a:t>
            </a:r>
            <a:r>
              <a:rPr lang="hu-HU" dirty="0" err="1">
                <a:latin typeface="GE Inspira Pitch"/>
              </a:rPr>
              <a:t>X-Ray</a:t>
            </a:r>
            <a:r>
              <a:rPr lang="hu-HU" dirty="0">
                <a:latin typeface="GE Inspira Pitch"/>
              </a:rPr>
              <a:t> </a:t>
            </a:r>
            <a:r>
              <a:rPr lang="hu-HU" dirty="0" err="1">
                <a:latin typeface="GE Inspira Pitch"/>
              </a:rPr>
              <a:t>Intensity</a:t>
            </a:r>
            <a:r>
              <a:rPr lang="hu-HU" dirty="0">
                <a:latin typeface="GE Inspira Pitch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GE Inspira Pitch"/>
              </a:rPr>
              <a:t>Quick, </a:t>
            </a:r>
            <a:r>
              <a:rPr lang="hu-HU" dirty="0" err="1">
                <a:latin typeface="GE Inspira Pitch"/>
              </a:rPr>
              <a:t>Quality</a:t>
            </a:r>
            <a:r>
              <a:rPr lang="hu-HU" dirty="0">
                <a:latin typeface="GE Inspira Pitch"/>
              </a:rPr>
              <a:t>, </a:t>
            </a:r>
            <a:r>
              <a:rPr lang="hu-HU" dirty="0" err="1">
                <a:latin typeface="GE Inspira Pitch"/>
              </a:rPr>
              <a:t>Extended</a:t>
            </a:r>
            <a:r>
              <a:rPr lang="hu-HU" dirty="0">
                <a:latin typeface="GE Inspira Pitch"/>
              </a:rPr>
              <a:t>, </a:t>
            </a:r>
            <a:r>
              <a:rPr lang="hu-HU" dirty="0" err="1">
                <a:latin typeface="GE Inspira Pitch"/>
              </a:rPr>
              <a:t>Sector</a:t>
            </a:r>
            <a:r>
              <a:rPr lang="hu-HU" dirty="0">
                <a:latin typeface="GE Inspira Pitch"/>
              </a:rPr>
              <a:t>, </a:t>
            </a:r>
            <a:r>
              <a:rPr lang="hu-HU" dirty="0" err="1">
                <a:latin typeface="GE Inspira Pitch"/>
              </a:rPr>
              <a:t>Helical</a:t>
            </a:r>
            <a:r>
              <a:rPr lang="hu-HU" dirty="0">
                <a:latin typeface="GE Inspira Pitch"/>
              </a:rPr>
              <a:t> </a:t>
            </a:r>
            <a:r>
              <a:rPr lang="hu-HU" dirty="0" err="1">
                <a:latin typeface="GE Inspira Pitch"/>
              </a:rPr>
              <a:t>scan</a:t>
            </a:r>
            <a:endParaRPr lang="hu-HU" dirty="0">
              <a:latin typeface="GE Inspira Pitch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>
                <a:latin typeface="GE Inspira Pitch"/>
              </a:rPr>
              <a:t>Metrológia</a:t>
            </a:r>
            <a:r>
              <a:rPr lang="hu-HU" dirty="0">
                <a:latin typeface="GE Inspira Pitch"/>
              </a:rPr>
              <a:t>, mérési hiba </a:t>
            </a:r>
            <a:r>
              <a:rPr lang="hu-HU" dirty="0" err="1">
                <a:latin typeface="GE Inspira Pitch"/>
              </a:rPr>
              <a:t>max</a:t>
            </a:r>
            <a:r>
              <a:rPr lang="hu-HU" dirty="0">
                <a:latin typeface="GE Inspira Pitch"/>
              </a:rPr>
              <a:t> 3,5 </a:t>
            </a:r>
            <a:r>
              <a:rPr lang="el-GR" dirty="0">
                <a:latin typeface="GE Inspira Pitch"/>
              </a:rPr>
              <a:t>μ</a:t>
            </a:r>
            <a:r>
              <a:rPr lang="hu-HU" dirty="0">
                <a:latin typeface="GE Inspira Pitch"/>
              </a:rPr>
              <a:t>m + L/75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GE Inspira Pitch"/>
              </a:rPr>
              <a:t>Kiértékelés </a:t>
            </a:r>
            <a:r>
              <a:rPr lang="hu-HU" dirty="0" err="1">
                <a:latin typeface="GE Inspira Pitch"/>
              </a:rPr>
              <a:t>VGStudio</a:t>
            </a:r>
            <a:r>
              <a:rPr lang="hu-HU" dirty="0">
                <a:latin typeface="GE Inspira Pitch"/>
              </a:rPr>
              <a:t> Max 3.1 szoftverrel</a:t>
            </a:r>
          </a:p>
          <a:p>
            <a:endParaRPr lang="hu-HU" dirty="0">
              <a:latin typeface="GE Inspira Pitch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998A1117-AC47-4702-935F-E593ECBF80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t="19458" r="14051" b="24746"/>
          <a:stretch/>
        </p:blipFill>
        <p:spPr>
          <a:xfrm rot="5400000">
            <a:off x="7371840" y="1356087"/>
            <a:ext cx="1457105" cy="864097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EC738377-D2CF-46F3-A3D6-FD8A230138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0073" y="2697075"/>
            <a:ext cx="3312368" cy="2205082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xmlns="" id="{E114EE9A-55EF-40A8-B3ED-BA4AFC66FA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860" y="2715765"/>
            <a:ext cx="4414384" cy="218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67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>
            <a:normAutofit/>
          </a:bodyPr>
          <a:lstStyle/>
          <a:p>
            <a:r>
              <a:rPr lang="hu-HU" sz="3200" dirty="0">
                <a:latin typeface="GE Inspira Pitch"/>
              </a:rPr>
              <a:t>Direkt röntgencső (Y.FXT-225.48-4)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02" y="244822"/>
            <a:ext cx="1003293" cy="526728"/>
          </a:xfr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372118"/>
            <a:ext cx="622966" cy="255416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xmlns="" id="{0C0B593E-F92E-411F-8AF4-F79B852FD6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7860" y="1635646"/>
            <a:ext cx="4109149" cy="3384376"/>
          </a:xfrm>
          <a:prstGeom prst="rect">
            <a:avLst/>
          </a:prstGeom>
        </p:spPr>
      </p:pic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xmlns="" id="{BCA206B0-24DE-437A-A001-ACC2534A83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68188"/>
              </p:ext>
            </p:extLst>
          </p:nvPr>
        </p:nvGraphicFramePr>
        <p:xfrm>
          <a:off x="323528" y="1131590"/>
          <a:ext cx="4896544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xmlns="" val="836972374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4370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Gyorsítófeszültség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– 225 kV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03625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Csőáram (</a:t>
                      </a:r>
                      <a:r>
                        <a:rPr lang="hu-HU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r>
                        <a:rPr lang="hu-H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feszültségnél)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 (1,4 mA)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79502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Teljesítmény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 W </a:t>
                      </a:r>
                      <a:r>
                        <a:rPr lang="hu-HU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r>
                        <a:rPr lang="hu-H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12878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Antikatód </a:t>
                      </a:r>
                      <a:r>
                        <a:rPr lang="hu-HU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anyaga</a:t>
                      </a:r>
                      <a:endParaRPr lang="hu-H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Volfrám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84717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Részletek kimutathatósága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4 μ</a:t>
                      </a:r>
                      <a:r>
                        <a:rPr lang="hu-H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98687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Min. fókusz-tárgy távolság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&gt; 6,71 mm</a:t>
                      </a:r>
                      <a:endParaRPr lang="hu-H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80338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990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>
            <a:normAutofit/>
          </a:bodyPr>
          <a:lstStyle/>
          <a:p>
            <a:r>
              <a:rPr lang="hu-HU" sz="3200" dirty="0">
                <a:latin typeface="GE Inspira Pitch"/>
              </a:rPr>
              <a:t>Transzmissziós cső (Y.FXT-190.61)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02" y="244822"/>
            <a:ext cx="1003293" cy="526728"/>
          </a:xfr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372118"/>
            <a:ext cx="622966" cy="255416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xmlns="" id="{056A1DE5-1477-48F0-AAA3-637F68EC17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0382" y="987574"/>
            <a:ext cx="3108453" cy="2702415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xmlns="" id="{0B49CDD8-41D8-4A4E-9B45-31DEC0EEA0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4896" y="3689989"/>
            <a:ext cx="2851102" cy="138845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xmlns="" id="{B9433BE4-51E4-44EC-81F4-E2D2B69660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1577" y="3699416"/>
            <a:ext cx="2834759" cy="1388454"/>
          </a:xfrm>
          <a:prstGeom prst="rect">
            <a:avLst/>
          </a:prstGeom>
        </p:spPr>
      </p:pic>
      <p:graphicFrame>
        <p:nvGraphicFramePr>
          <p:cNvPr id="10" name="Táblázat 9">
            <a:extLst>
              <a:ext uri="{FF2B5EF4-FFF2-40B4-BE49-F238E27FC236}">
                <a16:creationId xmlns:a16="http://schemas.microsoft.com/office/drawing/2014/main" xmlns="" id="{8C7E9685-124D-454D-8828-43995F5D70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206687"/>
              </p:ext>
            </p:extLst>
          </p:nvPr>
        </p:nvGraphicFramePr>
        <p:xfrm>
          <a:off x="243891" y="1059582"/>
          <a:ext cx="5433442" cy="25928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3973">
                  <a:extLst>
                    <a:ext uri="{9D8B030D-6E8A-4147-A177-3AD203B41FA5}">
                      <a16:colId xmlns:a16="http://schemas.microsoft.com/office/drawing/2014/main" xmlns="" val="836972374"/>
                    </a:ext>
                  </a:extLst>
                </a:gridCol>
                <a:gridCol w="2329469">
                  <a:extLst>
                    <a:ext uri="{9D8B030D-6E8A-4147-A177-3AD203B41FA5}">
                      <a16:colId xmlns:a16="http://schemas.microsoft.com/office/drawing/2014/main" xmlns="" val="4370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Gyorsítófeszültség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– 190 kV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03625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Csőáram </a:t>
                      </a:r>
                      <a:r>
                        <a:rPr lang="hu-HU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r>
                        <a:rPr lang="hu-H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feszültségnél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 μ</a:t>
                      </a:r>
                      <a:r>
                        <a:rPr lang="hu-H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79502960"/>
                  </a:ext>
                </a:extLst>
              </a:tr>
              <a:tr h="378001">
                <a:tc>
                  <a:txBody>
                    <a:bodyPr/>
                    <a:lstStyle/>
                    <a:p>
                      <a:r>
                        <a:rPr lang="hu-H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Teljesítmény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W </a:t>
                      </a:r>
                      <a:r>
                        <a:rPr lang="hu-HU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r>
                        <a:rPr lang="hu-H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12878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Antikatód </a:t>
                      </a:r>
                      <a:r>
                        <a:rPr lang="hu-HU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anyaga</a:t>
                      </a:r>
                      <a:endParaRPr lang="hu-H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Volfrám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8471783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hu-H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Részletek kimutathatósága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</a:t>
                      </a:r>
                      <a:r>
                        <a:rPr lang="hu-H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</a:t>
                      </a:r>
                      <a:r>
                        <a:rPr lang="el-G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μ</a:t>
                      </a:r>
                      <a:r>
                        <a:rPr lang="hu-H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 (3D)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9868781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endParaRPr lang="hu-H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0,15 </a:t>
                      </a:r>
                      <a:r>
                        <a:rPr lang="el-G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lang="hu-H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 (2D)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166705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Min. fókusz-tárgy távolság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&gt; 0,25 mm</a:t>
                      </a:r>
                      <a:endParaRPr lang="hu-H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80338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018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>
            <a:normAutofit/>
          </a:bodyPr>
          <a:lstStyle/>
          <a:p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CT a gyakorlatban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02" y="244822"/>
            <a:ext cx="1003293" cy="526728"/>
          </a:xfr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372118"/>
            <a:ext cx="622966" cy="255416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xmlns="" id="{D1A3D27C-9118-4599-AE28-0EAF5F7AD2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973905"/>
            <a:ext cx="3940751" cy="2466666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xmlns="" id="{9219D16E-69E6-4CE4-B376-0449EC05C8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7132" y="843558"/>
            <a:ext cx="4667672" cy="2873144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xmlns="" id="{F143D9B3-FAA6-443A-8FEB-4918BF72D9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798" y="3534231"/>
            <a:ext cx="3985162" cy="141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21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>
            <a:normAutofit/>
          </a:bodyPr>
          <a:lstStyle/>
          <a:p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Elérhetőség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02" y="244822"/>
            <a:ext cx="1003293" cy="526728"/>
          </a:xfr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372118"/>
            <a:ext cx="622966" cy="255416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323528" y="1059582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GE Inspira Pitch"/>
              </a:rPr>
              <a:t>Műszerfelelős: </a:t>
            </a:r>
            <a:r>
              <a:rPr lang="hu-HU" dirty="0" err="1" smtClean="0">
                <a:latin typeface="GE Inspira Pitch"/>
              </a:rPr>
              <a:t>n.n</a:t>
            </a:r>
            <a:endParaRPr lang="hu-HU" dirty="0" smtClean="0">
              <a:latin typeface="GE Inspira Pitch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GE Inspira Pitch"/>
              </a:rPr>
              <a:t>Telefon: 06-20-999-9999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GE Inspira Pitch"/>
              </a:rPr>
              <a:t>E-mail: </a:t>
            </a:r>
            <a:r>
              <a:rPr lang="hu-HU" dirty="0" err="1" smtClean="0">
                <a:latin typeface="GE Inspira Pitch"/>
              </a:rPr>
              <a:t>ct</a:t>
            </a:r>
            <a:r>
              <a:rPr lang="hu-HU" dirty="0" smtClean="0">
                <a:latin typeface="GE Inspira Pitch"/>
              </a:rPr>
              <a:t>@</a:t>
            </a:r>
            <a:r>
              <a:rPr lang="hu-HU" dirty="0" err="1" smtClean="0">
                <a:latin typeface="GE Inspira Pitch"/>
              </a:rPr>
              <a:t>ct.hu</a:t>
            </a:r>
            <a:endParaRPr lang="hu-HU" dirty="0">
              <a:latin typeface="GE Inspira Pitch"/>
            </a:endParaRPr>
          </a:p>
        </p:txBody>
      </p:sp>
    </p:spTree>
    <p:extLst>
      <p:ext uri="{BB962C8B-B14F-4D97-AF65-F5344CB8AC3E}">
        <p14:creationId xmlns:p14="http://schemas.microsoft.com/office/powerpoint/2010/main" val="4032986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>
            <a:normAutofit/>
          </a:bodyPr>
          <a:lstStyle/>
          <a:p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Történeti áttekintés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02" y="244822"/>
            <a:ext cx="1003293" cy="526728"/>
          </a:xfr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372118"/>
            <a:ext cx="622966" cy="255416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xmlns="" id="{8FFD309D-7832-468D-B084-632584784E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843558"/>
            <a:ext cx="7239387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9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>
            <a:normAutofit/>
          </a:bodyPr>
          <a:lstStyle/>
          <a:p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CT működési elve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02" y="244822"/>
            <a:ext cx="1003293" cy="526728"/>
          </a:xfr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372118"/>
            <a:ext cx="622966" cy="255416"/>
          </a:xfrm>
          <a:prstGeom prst="rect">
            <a:avLst/>
          </a:prstGeom>
        </p:spPr>
      </p:pic>
      <p:sp>
        <p:nvSpPr>
          <p:cNvPr id="6" name="Text Box 5125">
            <a:extLst>
              <a:ext uri="{FF2B5EF4-FFF2-40B4-BE49-F238E27FC236}">
                <a16:creationId xmlns:a16="http://schemas.microsoft.com/office/drawing/2014/main" xmlns="" id="{A7B89C8D-0D5F-4CF6-84E3-39AA7C35A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11" y="3441787"/>
            <a:ext cx="2314173" cy="17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tx1"/>
                </a:solidFill>
                <a:latin typeface="GE Inspira Pitch" pitchFamily="34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GE Inspira Pitch" pitchFamily="34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GE Inspira Pitch" pitchFamily="34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GE Inspira Pitch" pitchFamily="34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GE Inspira Pitc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E Inspira Pitc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E Inspira Pitc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E Inspira Pitc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E Inspira Pitch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hu-H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GE Inspira Pitch" pitchFamily="34" charset="0"/>
              </a:rPr>
              <a:t>V.E. </a:t>
            </a:r>
            <a:r>
              <a:rPr kumimoji="0" lang="de-DE" altLang="hu-H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E Inspira Pitch" pitchFamily="34" charset="0"/>
              </a:rPr>
              <a:t>Cosslett</a:t>
            </a:r>
            <a:endParaRPr kumimoji="0" lang="de-DE" altLang="hu-H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GE Inspira Pitch" pitchFamily="34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hu-H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GE Inspira Pitch" pitchFamily="34" charset="0"/>
              </a:rPr>
              <a:t>W.C. Nixon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hu-H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GE Inspira Pitch" pitchFamily="34" charset="0"/>
              </a:rPr>
              <a:t>Cambridge 1951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hu-H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GE Inspira Pitch" pitchFamily="34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hu-H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GE Inspira Pitch" pitchFamily="34" charset="0"/>
              </a:rPr>
              <a:t>“</a:t>
            </a:r>
            <a:r>
              <a:rPr kumimoji="0" lang="de-DE" altLang="hu-HU" sz="1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GE Inspira Pitch" pitchFamily="34" charset="0"/>
              </a:rPr>
              <a:t>X-</a:t>
            </a:r>
            <a:r>
              <a:rPr kumimoji="0" lang="de-DE" altLang="hu-HU" sz="14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E Inspira Pitch" pitchFamily="34" charset="0"/>
              </a:rPr>
              <a:t>ray</a:t>
            </a:r>
            <a:r>
              <a:rPr kumimoji="0" lang="de-DE" altLang="hu-HU" sz="1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GE Inspira Pitch" pitchFamily="34" charset="0"/>
              </a:rPr>
              <a:t> Shadow </a:t>
            </a:r>
            <a:r>
              <a:rPr kumimoji="0" lang="de-DE" altLang="hu-HU" sz="14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E Inspira Pitch" pitchFamily="34" charset="0"/>
              </a:rPr>
              <a:t>Microscope</a:t>
            </a:r>
            <a:r>
              <a:rPr kumimoji="0" lang="de-DE" altLang="hu-H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GE Inspira Pitch" pitchFamily="34" charset="0"/>
              </a:rPr>
              <a:t>”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hu-H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GE Inspira Pitch" pitchFamily="34" charset="0"/>
              </a:rPr>
              <a:t>Nature 10 (1951) S.24 ff.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hu-HU" sz="2400" b="0" i="0" u="none" strike="noStrike" kern="0" cap="none" spc="0" normalizeH="0" baseline="0" noProof="0" dirty="0">
              <a:ln>
                <a:noFill/>
              </a:ln>
              <a:solidFill>
                <a:srgbClr val="1E4191"/>
              </a:solidFill>
              <a:effectLst/>
              <a:uLnTx/>
              <a:uFillTx/>
              <a:latin typeface="GE Inspira Pitch" pitchFamily="34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hu-HU" sz="2400" b="0" i="0" u="none" strike="noStrike" kern="0" cap="none" spc="0" normalizeH="0" baseline="0" noProof="0" dirty="0">
              <a:ln>
                <a:noFill/>
              </a:ln>
              <a:solidFill>
                <a:srgbClr val="1E4191"/>
              </a:solidFill>
              <a:effectLst/>
              <a:uLnTx/>
              <a:uFillTx/>
              <a:latin typeface="GE Inspira Pitch" pitchFamily="34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hu-HU" sz="2400" b="0" i="0" u="none" strike="noStrike" kern="0" cap="none" spc="0" normalizeH="0" baseline="0" noProof="0" dirty="0">
              <a:ln>
                <a:noFill/>
              </a:ln>
              <a:solidFill>
                <a:srgbClr val="1E4191"/>
              </a:solidFill>
              <a:effectLst/>
              <a:uLnTx/>
              <a:uFillTx/>
              <a:latin typeface="GE Inspira Pitch" pitchFamily="34" charset="0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74C5504B-BDC5-460D-8B5C-761D7CA1E3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944" y="821104"/>
            <a:ext cx="4714388" cy="3622854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A570C743-59B7-4909-BAE7-FA21BC7A02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0390" y="3441787"/>
            <a:ext cx="1008112" cy="1495909"/>
          </a:xfrm>
          <a:prstGeom prst="rect">
            <a:avLst/>
          </a:prstGeom>
        </p:spPr>
      </p:pic>
      <p:sp>
        <p:nvSpPr>
          <p:cNvPr id="12" name="Text Box 5126">
            <a:extLst>
              <a:ext uri="{FF2B5EF4-FFF2-40B4-BE49-F238E27FC236}">
                <a16:creationId xmlns:a16="http://schemas.microsoft.com/office/drawing/2014/main" xmlns="" id="{25FCEA36-4F85-4DE5-B77A-8A8B4BC67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6457" y="4315599"/>
            <a:ext cx="4805362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000" b="1">
                <a:solidFill>
                  <a:schemeClr val="tx1"/>
                </a:solidFill>
                <a:latin typeface="GE Inspira Pitch" pitchFamily="34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GE Inspira Pitch" pitchFamily="34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GE Inspira Pitch" pitchFamily="34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GE Inspira Pitch" pitchFamily="34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GE Inspira Pitc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E Inspira Pitc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E Inspira Pitc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E Inspira Pitc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E Inspira Pitch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3B003"/>
              </a:buClr>
              <a:buSzPct val="110000"/>
              <a:buFont typeface="Arial Narrow" panose="020B0606020202030204" pitchFamily="34" charset="0"/>
              <a:buNone/>
              <a:tabLst/>
              <a:defRPr/>
            </a:pPr>
            <a:r>
              <a:rPr lang="en-US" altLang="hu-HU" sz="2400" kern="0" dirty="0"/>
              <a:t>R</a:t>
            </a:r>
            <a:r>
              <a:rPr kumimoji="0" lang="hu-HU" altLang="hu-HU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öntgen</a:t>
            </a:r>
            <a:r>
              <a:rPr kumimoji="0" lang="hu-HU" altLang="hu-HU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„árnyék-mikroszkóp”</a:t>
            </a:r>
            <a:endParaRPr kumimoji="0" lang="en-US" altLang="hu-HU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xmlns="" id="{A25B84C1-AE62-4040-8009-3325D9C9FF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611" y="821104"/>
            <a:ext cx="3106261" cy="24736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1815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>
            <a:normAutofit/>
          </a:bodyPr>
          <a:lstStyle/>
          <a:p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CT felbontása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02" y="244822"/>
            <a:ext cx="1003293" cy="526728"/>
          </a:xfr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372118"/>
            <a:ext cx="622966" cy="255416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xmlns="" id="{1EFA8403-8AB8-4ECE-A8E0-E256925AE4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3015" y="843558"/>
            <a:ext cx="6319345" cy="421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9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>
            <a:normAutofit/>
          </a:bodyPr>
          <a:lstStyle/>
          <a:p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Röntgen csövek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02" y="244822"/>
            <a:ext cx="1003293" cy="526728"/>
          </a:xfr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372118"/>
            <a:ext cx="622966" cy="255416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xmlns="" id="{CD65E595-2B13-4A3E-A4A9-81D1850E1B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1858258"/>
            <a:ext cx="4263581" cy="2726991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xmlns="" id="{0C95986B-8303-41A5-ABC7-4A560CE440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8064" y="1841104"/>
            <a:ext cx="3628035" cy="2602854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1763688" y="1122298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hu-HU" b="1" kern="0" dirty="0">
                <a:latin typeface="Arial" panose="020B0604020202020204" pitchFamily="34" charset="0"/>
                <a:cs typeface="Arial" panose="020B0604020202020204" pitchFamily="34" charset="0"/>
              </a:rPr>
              <a:t>Trans</a:t>
            </a:r>
            <a:r>
              <a:rPr lang="hu-HU" altLang="hu-HU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zmisszi</a:t>
            </a:r>
            <a:r>
              <a:rPr lang="en-US" altLang="hu-HU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ós</a:t>
            </a:r>
            <a:r>
              <a:rPr lang="en-US" altLang="hu-HU" b="1" kern="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altLang="hu-HU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lang="en-GB" altLang="hu-HU" b="1" kern="0" dirty="0">
                <a:latin typeface="Arial" panose="020B0604020202020204" pitchFamily="34" charset="0"/>
                <a:cs typeface="Arial" panose="020B0604020202020204" pitchFamily="34" charset="0"/>
              </a:rPr>
              <a:t>Dire</a:t>
            </a:r>
            <a:r>
              <a:rPr lang="hu-HU" altLang="hu-HU" b="1" kern="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hu-HU" b="1" kern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u-HU" altLang="hu-HU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1572770" y="4290650"/>
            <a:ext cx="7031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hu-HU" kern="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u-HU" altLang="hu-HU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agyobb</a:t>
            </a:r>
            <a:r>
              <a:rPr lang="hu-HU" altLang="hu-HU" b="1" kern="0" dirty="0">
                <a:latin typeface="Arial" panose="020B0604020202020204" pitchFamily="34" charset="0"/>
                <a:cs typeface="Arial" panose="020B0604020202020204" pitchFamily="34" charset="0"/>
              </a:rPr>
              <a:t> nagyítás</a:t>
            </a:r>
            <a:r>
              <a:rPr lang="en-GB" altLang="hu-HU" b="1" kern="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altLang="hu-HU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hu-HU" altLang="hu-HU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hu-HU" b="1" kern="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u-HU" altLang="hu-HU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agyobb</a:t>
            </a:r>
            <a:r>
              <a:rPr lang="hu-HU" altLang="hu-HU" b="1" kern="0" dirty="0">
                <a:latin typeface="Arial" panose="020B0604020202020204" pitchFamily="34" charset="0"/>
                <a:cs typeface="Arial" panose="020B0604020202020204" pitchFamily="34" charset="0"/>
              </a:rPr>
              <a:t> teljesítmény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34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>
            <a:normAutofit/>
          </a:bodyPr>
          <a:lstStyle/>
          <a:p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Működési elve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02" y="244822"/>
            <a:ext cx="1003293" cy="526728"/>
          </a:xfr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372118"/>
            <a:ext cx="622966" cy="255416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xmlns="" id="{AF188D4F-F9FE-47A3-B95C-2ACCA521E4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840" b="2"/>
          <a:stretch/>
        </p:blipFill>
        <p:spPr>
          <a:xfrm>
            <a:off x="1475656" y="843558"/>
            <a:ext cx="6120680" cy="413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22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>
            <a:normAutofit/>
          </a:bodyPr>
          <a:lstStyle/>
          <a:p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Focal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Spot </a:t>
            </a:r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vs. </a:t>
            </a:r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Penetration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02" y="244822"/>
            <a:ext cx="1003293" cy="526728"/>
          </a:xfr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372118"/>
            <a:ext cx="622966" cy="255416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xmlns="" id="{33E39FB1-3B43-46E7-A4E6-F1BA3A663B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482" b="6243"/>
          <a:stretch/>
        </p:blipFill>
        <p:spPr>
          <a:xfrm>
            <a:off x="1115616" y="987574"/>
            <a:ext cx="7127808" cy="382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335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>
            <a:normAutofit/>
          </a:bodyPr>
          <a:lstStyle/>
          <a:p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CT (</a:t>
            </a:r>
            <a:r>
              <a:rPr lang="hu-HU" sz="3200" dirty="0" err="1">
                <a:latin typeface="Arial" panose="020B0604020202020204" pitchFamily="34" charset="0"/>
                <a:cs typeface="Arial" panose="020B0604020202020204" pitchFamily="34" charset="0"/>
              </a:rPr>
              <a:t>Computed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200" dirty="0" err="1">
                <a:latin typeface="Arial" panose="020B0604020202020204" pitchFamily="34" charset="0"/>
                <a:cs typeface="Arial" panose="020B0604020202020204" pitchFamily="34" charset="0"/>
              </a:rPr>
              <a:t>Tomography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) vizsgálat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02" y="244822"/>
            <a:ext cx="1003293" cy="526728"/>
          </a:xfr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372118"/>
            <a:ext cx="622966" cy="255416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79512" y="987574"/>
            <a:ext cx="8686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hu-HU" dirty="0">
                <a:latin typeface="GE Inspira Pitch"/>
              </a:rPr>
              <a:t>Teljes 3D képalkotást tesz lehetővé</a:t>
            </a:r>
            <a:endParaRPr lang="en-US" dirty="0">
              <a:latin typeface="GE Inspira Pitch"/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hu-HU" dirty="0" smtClean="0">
                <a:latin typeface="GE Inspira Pitch"/>
              </a:rPr>
              <a:t>Belső </a:t>
            </a:r>
            <a:r>
              <a:rPr lang="hu-HU" dirty="0">
                <a:latin typeface="GE Inspira Pitch"/>
              </a:rPr>
              <a:t>anyaghibák (repedés, porozitás) kimutatása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hu-HU" dirty="0" smtClean="0">
                <a:latin typeface="GE Inspira Pitch"/>
              </a:rPr>
              <a:t>Geometriai </a:t>
            </a:r>
            <a:r>
              <a:rPr lang="hu-HU" dirty="0">
                <a:latin typeface="GE Inspira Pitch"/>
              </a:rPr>
              <a:t>rekonstrukció, méret meghatározás, CAD modell összehasonlítás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hu-HU" dirty="0" smtClean="0">
                <a:latin typeface="GE Inspira Pitch"/>
              </a:rPr>
              <a:t>Komplex</a:t>
            </a:r>
            <a:r>
              <a:rPr lang="hu-HU" dirty="0">
                <a:latin typeface="GE Inspira Pitch"/>
              </a:rPr>
              <a:t>, összeszerelt szerkezetek vizsgálata</a:t>
            </a:r>
            <a:endParaRPr lang="hu-HU" dirty="0">
              <a:latin typeface="GE Inspira Pitch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DD856E6A-011D-49A9-9783-C7CE70AEC7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015" y="2571750"/>
            <a:ext cx="4039080" cy="2212329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xmlns="" id="{6852EB00-EAF3-48F3-9101-C2A0E44C54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9625" y="2132446"/>
            <a:ext cx="4039080" cy="278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78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>
            <a:normAutofit/>
          </a:bodyPr>
          <a:lstStyle/>
          <a:p>
            <a:r>
              <a:rPr lang="hu-HU" sz="3200" dirty="0">
                <a:latin typeface="GE Inspira Pitch"/>
              </a:rPr>
              <a:t>YXLON FF35, jellemzők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02" y="244822"/>
            <a:ext cx="1003293" cy="526728"/>
          </a:xfr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372118"/>
            <a:ext cx="622966" cy="255416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23528" y="1059582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GE Inspira Pitch"/>
              </a:rPr>
              <a:t>Mérhető minta jellemzői: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>
                <a:latin typeface="GE Inspira Pitch"/>
                <a:cs typeface="Calibri" panose="020F0502020204030204" pitchFamily="34" charset="0"/>
              </a:rPr>
              <a:t>Ø </a:t>
            </a:r>
            <a:r>
              <a:rPr lang="hu-HU" dirty="0">
                <a:latin typeface="GE Inspira Pitch"/>
              </a:rPr>
              <a:t>300 mm x 500 mm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>
                <a:latin typeface="GE Inspira Pitch"/>
              </a:rPr>
              <a:t>30 kg (15 kg </a:t>
            </a:r>
            <a:r>
              <a:rPr lang="hu-HU" dirty="0" err="1">
                <a:latin typeface="GE Inspira Pitch"/>
              </a:rPr>
              <a:t>metrológia</a:t>
            </a:r>
            <a:r>
              <a:rPr lang="hu-HU" dirty="0">
                <a:latin typeface="GE Inspira Pitch"/>
              </a:rPr>
              <a:t> esetén)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GE Inspira Pitch"/>
              </a:rPr>
              <a:t>2D és 3D képalkotás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GE Inspira Pitch"/>
              </a:rPr>
              <a:t>Detektor 249x300 mm / 1792x2176 pixel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GE Inspira Pitch"/>
              </a:rPr>
              <a:t>7 tengelyes manipulációs rendszer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>
                <a:latin typeface="GE Inspira Pitch"/>
              </a:rPr>
              <a:t>Klimatizált</a:t>
            </a:r>
            <a:r>
              <a:rPr lang="hu-HU" dirty="0">
                <a:latin typeface="GE Inspira Pitch"/>
              </a:rPr>
              <a:t> kamra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GE Inspira Pitch"/>
              </a:rPr>
              <a:t>Aktív </a:t>
            </a:r>
            <a:r>
              <a:rPr lang="hu-HU" dirty="0" err="1">
                <a:latin typeface="GE Inspira Pitch"/>
              </a:rPr>
              <a:t>antivibrációs</a:t>
            </a:r>
            <a:r>
              <a:rPr lang="hu-HU" dirty="0">
                <a:latin typeface="GE Inspira Pitch"/>
              </a:rPr>
              <a:t> rendszer</a:t>
            </a:r>
            <a:endParaRPr lang="hu-HU" dirty="0">
              <a:latin typeface="GE Inspira Pitch"/>
            </a:endParaRPr>
          </a:p>
        </p:txBody>
      </p:sp>
      <p:pic>
        <p:nvPicPr>
          <p:cNvPr id="6" name="Picture 2" descr="https://www.yxlon.com/getmedia/480c15b6-9445-47d4-930e-5110c2f083ff/FF35CT_2016_002_Product-Shot_Door-closed-Copy.aspx?width=418&amp;height=400&amp;ext=.png">
            <a:extLst>
              <a:ext uri="{FF2B5EF4-FFF2-40B4-BE49-F238E27FC236}">
                <a16:creationId xmlns:a16="http://schemas.microsoft.com/office/drawing/2014/main" xmlns="" id="{CD57C415-414F-46CD-94C1-D48364C487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09"/>
          <a:stretch/>
        </p:blipFill>
        <p:spPr bwMode="auto">
          <a:xfrm>
            <a:off x="3635896" y="2921304"/>
            <a:ext cx="2736304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xmlns="" id="{403D4F4A-037F-400F-ACDA-7EFC345DC4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7458" y="1087744"/>
            <a:ext cx="3151923" cy="266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59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272</Words>
  <Application>Microsoft Office PowerPoint</Application>
  <PresentationFormat>Diavetítés a képernyőre (16:9 oldalarány)</PresentationFormat>
  <Paragraphs>70</Paragraphs>
  <Slides>14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Office-téma</vt:lpstr>
      <vt:lpstr>3DLab Eszközprofil</vt:lpstr>
      <vt:lpstr>Történeti áttekintés</vt:lpstr>
      <vt:lpstr>CT működési elve</vt:lpstr>
      <vt:lpstr>A CT felbontása</vt:lpstr>
      <vt:lpstr>Röntgen csövek</vt:lpstr>
      <vt:lpstr>Működési elve</vt:lpstr>
      <vt:lpstr>Focal Spot Size vs. Penetration</vt:lpstr>
      <vt:lpstr>CT (Computed Tomography) vizsgálat</vt:lpstr>
      <vt:lpstr>YXLON FF35, jellemzők</vt:lpstr>
      <vt:lpstr>YXLON FF35, jellemzők</vt:lpstr>
      <vt:lpstr>Direkt röntgencső (Y.FXT-225.48-4)</vt:lpstr>
      <vt:lpstr>Transzmissziós cső (Y.FXT-190.61)</vt:lpstr>
      <vt:lpstr>CT a gyakorlatban</vt:lpstr>
      <vt:lpstr>Elérhetőség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Zsolti</dc:creator>
  <cp:lastModifiedBy>GERI</cp:lastModifiedBy>
  <cp:revision>10</cp:revision>
  <dcterms:created xsi:type="dcterms:W3CDTF">2018-11-23T14:38:34Z</dcterms:created>
  <dcterms:modified xsi:type="dcterms:W3CDTF">2018-11-27T08:59:52Z</dcterms:modified>
</cp:coreProperties>
</file>